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Bebas Neu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1E28AE-3E70-472E-A2F3-073D20613358}">
  <a:tblStyle styleId="{671E28AE-3E70-472E-A2F3-073D206133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23e503e5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23e503e5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23e503e5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23e503e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23e503e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23e503e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3e503e5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23e503e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4124ee6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4124ee6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23e503e5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23e503e5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23e503e5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23e503e5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58ef90b9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58ef90b9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31fb9a7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31fb9a7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31fb9a7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31fb9a7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58ef90b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58ef90b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31fb9a7a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31fb9a7a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58ef90b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58ef90b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31fb9a7a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31fb9a7a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67b56dc1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67b56dc1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31fb9a7a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31fb9a7a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58ef90b9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58ef90b9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31fb9a7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31fb9a7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8ef90b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8ef90b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67b56dc1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67b56dc1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58ef90b9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58ef90b9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23e503e5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23e503e5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58ef90b9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58ef90b9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58ef90b9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58ef90b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6bKd5OB_q8-_kwCRa6i7XgFUv02eqHT1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jpg"/><Relationship Id="rId11" Type="http://schemas.openxmlformats.org/officeDocument/2006/relationships/image" Target="../media/image22.jpg"/><Relationship Id="rId22" Type="http://schemas.openxmlformats.org/officeDocument/2006/relationships/image" Target="../media/image20.jpg"/><Relationship Id="rId10" Type="http://schemas.openxmlformats.org/officeDocument/2006/relationships/image" Target="../media/image14.jpg"/><Relationship Id="rId21" Type="http://schemas.openxmlformats.org/officeDocument/2006/relationships/image" Target="../media/image24.jpg"/><Relationship Id="rId13" Type="http://schemas.openxmlformats.org/officeDocument/2006/relationships/image" Target="../media/image19.jpg"/><Relationship Id="rId24" Type="http://schemas.openxmlformats.org/officeDocument/2006/relationships/image" Target="../media/image27.jpg"/><Relationship Id="rId12" Type="http://schemas.openxmlformats.org/officeDocument/2006/relationships/image" Target="../media/image18.jpg"/><Relationship Id="rId23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10.jpg"/><Relationship Id="rId15" Type="http://schemas.openxmlformats.org/officeDocument/2006/relationships/image" Target="../media/image13.jpg"/><Relationship Id="rId14" Type="http://schemas.openxmlformats.org/officeDocument/2006/relationships/image" Target="../media/image8.jpg"/><Relationship Id="rId17" Type="http://schemas.openxmlformats.org/officeDocument/2006/relationships/image" Target="../media/image5.jpg"/><Relationship Id="rId16" Type="http://schemas.openxmlformats.org/officeDocument/2006/relationships/image" Target="../media/image17.jpg"/><Relationship Id="rId5" Type="http://schemas.openxmlformats.org/officeDocument/2006/relationships/image" Target="../media/image12.jpg"/><Relationship Id="rId19" Type="http://schemas.openxmlformats.org/officeDocument/2006/relationships/image" Target="../media/image9.jpg"/><Relationship Id="rId6" Type="http://schemas.openxmlformats.org/officeDocument/2006/relationships/image" Target="../media/image11.jpg"/><Relationship Id="rId18" Type="http://schemas.openxmlformats.org/officeDocument/2006/relationships/image" Target="../media/image7.jpg"/><Relationship Id="rId7" Type="http://schemas.openxmlformats.org/officeDocument/2006/relationships/image" Target="../media/image6.jpg"/><Relationship Id="rId8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16800" y="781525"/>
            <a:ext cx="7310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Categorical Analysis of Loyola </a:t>
            </a: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Ramblers</a:t>
            </a: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Games </a:t>
            </a: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(</a:t>
            </a: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2016 - present</a:t>
            </a: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, version 2.0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Charles Hwang (LUC ’20)</a:t>
            </a:r>
            <a:endParaRPr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286"/>
            <a:ext cx="9144000" cy="4376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>
            <p:ph type="title"/>
          </p:nvPr>
        </p:nvSpPr>
        <p:spPr>
          <a:xfrm>
            <a:off x="-150" y="1524025"/>
            <a:ext cx="2119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980000"/>
                </a:solidFill>
                <a:latin typeface="Bebas Neue"/>
                <a:ea typeface="Bebas Neue"/>
                <a:cs typeface="Bebas Neue"/>
                <a:sym typeface="Bebas Neue"/>
              </a:rPr>
              <a:t>0.7044</a:t>
            </a:r>
            <a:endParaRPr sz="3900">
              <a:solidFill>
                <a:srgbClr val="98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" name="Google Shape;111;p22"/>
          <p:cNvSpPr txBox="1"/>
          <p:nvPr>
            <p:ph type="title"/>
          </p:nvPr>
        </p:nvSpPr>
        <p:spPr>
          <a:xfrm>
            <a:off x="2119350" y="1524025"/>
            <a:ext cx="2295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980000"/>
                </a:solidFill>
                <a:latin typeface="Bebas Neue"/>
                <a:ea typeface="Bebas Neue"/>
                <a:cs typeface="Bebas Neue"/>
                <a:sym typeface="Bebas Neue"/>
              </a:rPr>
              <a:t>0.5836</a:t>
            </a:r>
            <a:endParaRPr sz="3900">
              <a:solidFill>
                <a:srgbClr val="98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4414800" y="1524025"/>
            <a:ext cx="2295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980000"/>
                </a:solidFill>
                <a:latin typeface="Bebas Neue"/>
                <a:ea typeface="Bebas Neue"/>
                <a:cs typeface="Bebas Neue"/>
                <a:sym typeface="Bebas Neue"/>
              </a:rPr>
              <a:t>0.7714</a:t>
            </a:r>
            <a:endParaRPr sz="3900">
              <a:solidFill>
                <a:srgbClr val="98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" name="Google Shape;113;p22"/>
          <p:cNvSpPr txBox="1"/>
          <p:nvPr>
            <p:ph type="title"/>
          </p:nvPr>
        </p:nvSpPr>
        <p:spPr>
          <a:xfrm>
            <a:off x="6710325" y="1524025"/>
            <a:ext cx="2295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980000"/>
                </a:solidFill>
                <a:latin typeface="Bebas Neue"/>
                <a:ea typeface="Bebas Neue"/>
                <a:cs typeface="Bebas Neue"/>
                <a:sym typeface="Bebas Neue"/>
              </a:rPr>
              <a:t>0.7020</a:t>
            </a:r>
            <a:endParaRPr sz="3900">
              <a:solidFill>
                <a:srgbClr val="98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0" y="3719550"/>
            <a:ext cx="21195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980000"/>
                </a:solidFill>
                <a:latin typeface="Bebas Neue"/>
                <a:ea typeface="Bebas Neue"/>
                <a:cs typeface="Bebas Neue"/>
                <a:sym typeface="Bebas Neue"/>
              </a:rPr>
              <a:t>0.7248</a:t>
            </a:r>
            <a:endParaRPr sz="3900">
              <a:solidFill>
                <a:srgbClr val="98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2137125" y="3719550"/>
            <a:ext cx="2295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980000"/>
                </a:solidFill>
                <a:latin typeface="Bebas Neue"/>
                <a:ea typeface="Bebas Neue"/>
                <a:cs typeface="Bebas Neue"/>
                <a:sym typeface="Bebas Neue"/>
              </a:rPr>
              <a:t>0.6392</a:t>
            </a:r>
            <a:endParaRPr sz="3900">
              <a:solidFill>
                <a:srgbClr val="98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4414800" y="3719550"/>
            <a:ext cx="2295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980000"/>
                </a:solidFill>
                <a:latin typeface="Bebas Neue"/>
                <a:ea typeface="Bebas Neue"/>
                <a:cs typeface="Bebas Neue"/>
                <a:sym typeface="Bebas Neue"/>
              </a:rPr>
              <a:t>0.6924</a:t>
            </a:r>
            <a:endParaRPr sz="3900">
              <a:solidFill>
                <a:srgbClr val="98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6692475" y="3719550"/>
            <a:ext cx="22956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980000"/>
                </a:solidFill>
                <a:latin typeface="Bebas Neue"/>
                <a:ea typeface="Bebas Neue"/>
                <a:cs typeface="Bebas Neue"/>
                <a:sym typeface="Bebas Neue"/>
              </a:rPr>
              <a:t>0.6878</a:t>
            </a:r>
            <a:endParaRPr sz="3900">
              <a:solidFill>
                <a:srgbClr val="98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Google Shape;122;p23"/>
          <p:cNvGraphicFramePr/>
          <p:nvPr/>
        </p:nvGraphicFramePr>
        <p:xfrm>
          <a:off x="18288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{671E28AE-3E70-472E-A2F3-073D20613358}</a:tableStyleId>
              </a:tblPr>
              <a:tblGrid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</a:tblGrid>
              <a:tr h="6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WSOC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MSOC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WVB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WBB*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MBB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MVB*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SB*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 vs. 1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0.77139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0.72546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0.44357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0.58592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0.09625</a:t>
                      </a:r>
                      <a:endParaRPr sz="2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0.04106</a:t>
                      </a:r>
                      <a:endParaRPr b="1" sz="2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0.04518</a:t>
                      </a:r>
                      <a:endParaRPr b="1" sz="2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 vs. 2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0.96522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0.82825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0.92523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0.52211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0.36922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0.06620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0.10618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 vs. 2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0.78945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0.87174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0.37403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0.24023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0.42010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0.72402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0.60318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2. Two-proportion z-tests on win % (years 0, 1, 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and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2 of pandemic)</a:t>
            </a:r>
            <a:endParaRPr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228600" y="3810000"/>
            <a:ext cx="86868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*1+ WBB, 9+ MVB, 31+ SB 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games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cancelled in 2020</a:t>
            </a:r>
            <a:endParaRPr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182850" y="3444125"/>
            <a:ext cx="6675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*</a:t>
            </a:r>
            <a:r>
              <a:rPr i="1" lang="en" sz="22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χ</a:t>
            </a:r>
            <a:r>
              <a:rPr baseline="30000" lang="en" sz="22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lang="en" sz="22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(1) = z</a:t>
            </a:r>
            <a:r>
              <a:rPr baseline="30000" lang="en" sz="22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baseline="30000" sz="22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✝</a:t>
            </a:r>
            <a:r>
              <a:rPr lang="en" sz="22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No games for men’s soccer, women’s basketball, or men’s volleyball</a:t>
            </a:r>
            <a:endParaRPr sz="22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3. 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Two-proportion z-tests on win % (before 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&amp;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After HC change</a:t>
            </a:r>
            <a:r>
              <a:rPr baseline="30000"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✝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131" name="Google Shape;131;p24"/>
          <p:cNvGraphicFramePr/>
          <p:nvPr/>
        </p:nvGraphicFramePr>
        <p:xfrm>
          <a:off x="182855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{671E28AE-3E70-472E-A2F3-073D20613358}</a:tableStyleId>
              </a:tblPr>
              <a:tblGrid>
                <a:gridCol w="1463050"/>
                <a:gridCol w="1463050"/>
                <a:gridCol w="1463050"/>
                <a:gridCol w="1463050"/>
                <a:gridCol w="1463050"/>
                <a:gridCol w="1463050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X-statistic*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p-value</a:t>
                      </a:r>
                      <a:endParaRPr baseline="30000"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 % before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 % after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95% C.I.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WVB (2017)</a:t>
                      </a:r>
                      <a:endParaRPr baseline="30000"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14.87044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2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0.0001151535</a:t>
                      </a:r>
                      <a:endParaRPr b="1" sz="22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0.3114754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0.6129032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(-0.446,-0.157)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SB (2019)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3.043565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0.08105772</a:t>
                      </a:r>
                      <a:endParaRPr sz="22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0.4901961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0.3818182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(-0.013, 0.229)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MBB (2021)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0.4344527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0.5098121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0.7005988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0.7575758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(-0.219, 0.105)</a:t>
                      </a:r>
                      <a:endParaRPr sz="22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Google Shape;136;p25"/>
          <p:cNvGraphicFramePr/>
          <p:nvPr/>
        </p:nvGraphicFramePr>
        <p:xfrm>
          <a:off x="137160" y="1051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{671E28AE-3E70-472E-A2F3-073D20613358}</a:tableStyleId>
              </a:tblPr>
              <a:tblGrid>
                <a:gridCol w="1211575"/>
                <a:gridCol w="1211575"/>
                <a:gridCol w="1211575"/>
                <a:gridCol w="1211575"/>
              </a:tblGrid>
              <a:tr h="57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Home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Neutral</a:t>
                      </a:r>
                      <a:r>
                        <a:rPr baseline="30000"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Away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340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103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208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Draw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</a:t>
                      </a:r>
                      <a:endParaRPr sz="2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Loss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180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79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270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Total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530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182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491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 </a:t>
                      </a: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%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0.65094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0.56593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0.43686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" name="Google Shape;137;p25"/>
          <p:cNvGraphicFramePr/>
          <p:nvPr/>
        </p:nvGraphicFramePr>
        <p:xfrm>
          <a:off x="5029200" y="1051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{671E28AE-3E70-472E-A2F3-073D20613358}</a:tableStyleId>
              </a:tblPr>
              <a:tblGrid>
                <a:gridCol w="995125"/>
                <a:gridCol w="995125"/>
                <a:gridCol w="995125"/>
                <a:gridCol w="995125"/>
              </a:tblGrid>
              <a:tr h="49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Yes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No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Total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8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99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552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651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Draw</a:t>
                      </a:r>
                      <a:r>
                        <a:rPr baseline="30000"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</a:t>
                      </a:r>
                      <a:endParaRPr sz="2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21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Loss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44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485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529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Total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145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1,058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1,203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 %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0.6897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0.5317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0.5507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4-5. Two-way frequency tables</a:t>
            </a:r>
            <a:endParaRPr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23886" r="31540" t="0"/>
          <a:stretch/>
        </p:blipFill>
        <p:spPr>
          <a:xfrm>
            <a:off x="4397925" y="285750"/>
            <a:ext cx="429025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0" l="27401" r="31603" t="0"/>
          <a:stretch/>
        </p:blipFill>
        <p:spPr>
          <a:xfrm>
            <a:off x="457200" y="285750"/>
            <a:ext cx="39458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Google Shape;149;p27"/>
          <p:cNvGraphicFramePr/>
          <p:nvPr/>
        </p:nvGraphicFramePr>
        <p:xfrm>
          <a:off x="137160" y="1051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{671E28AE-3E70-472E-A2F3-073D20613358}</a:tableStyleId>
              </a:tblPr>
              <a:tblGrid>
                <a:gridCol w="1210050"/>
                <a:gridCol w="1210050"/>
                <a:gridCol w="12100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Home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</a:t>
                      </a: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+</a:t>
                      </a: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Away</a:t>
                      </a:r>
                      <a:r>
                        <a:rPr baseline="30000"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340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311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Draw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Loss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180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349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Total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530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673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 %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0.65094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0.47177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0" name="Google Shape;150;p27"/>
          <p:cNvGraphicFramePr/>
          <p:nvPr/>
        </p:nvGraphicFramePr>
        <p:xfrm>
          <a:off x="5029200" y="1051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{671E28AE-3E70-472E-A2F3-073D20613358}</a:tableStyleId>
              </a:tblPr>
              <a:tblGrid>
                <a:gridCol w="995125"/>
                <a:gridCol w="995125"/>
                <a:gridCol w="995125"/>
                <a:gridCol w="995125"/>
              </a:tblGrid>
              <a:tr h="49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Yes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No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Total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8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</a:t>
                      </a:r>
                      <a:r>
                        <a:rPr baseline="30000"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99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573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672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Loss</a:t>
                      </a:r>
                      <a:r>
                        <a:rPr baseline="30000"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</a:t>
                      </a:r>
                      <a:endParaRPr baseline="30000"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46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485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531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Total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145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1,058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1,203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 %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0.6828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0.5416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0.5586</a:t>
                      </a:r>
                      <a:endParaRPr sz="2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" name="Google Shape;151;p27"/>
          <p:cNvSpPr txBox="1"/>
          <p:nvPr>
            <p:ph type="title"/>
          </p:nvPr>
        </p:nvSpPr>
        <p:spPr>
          <a:xfrm>
            <a:off x="3767300" y="4114800"/>
            <a:ext cx="53766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Odds ratio: (99*485)/(573*46) ≈ 1.82164808</a:t>
            </a:r>
            <a:endParaRPr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4-5. Two-way frequency tables (modified)</a:t>
            </a:r>
            <a:endParaRPr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Google Shape;157;p28"/>
          <p:cNvGraphicFramePr/>
          <p:nvPr/>
        </p:nvGraphicFramePr>
        <p:xfrm>
          <a:off x="91475" y="137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{671E28AE-3E70-472E-A2F3-073D20613358}</a:tableStyleId>
              </a:tblPr>
              <a:tblGrid>
                <a:gridCol w="1280150"/>
                <a:gridCol w="1280150"/>
                <a:gridCol w="1280150"/>
                <a:gridCol w="1280150"/>
                <a:gridCol w="1280150"/>
                <a:gridCol w="1280150"/>
                <a:gridCol w="1280150"/>
              </a:tblGrid>
              <a:tr h="73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Outcome vs. 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Location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Outcome vs. 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Location</a:t>
                      </a:r>
                      <a:r>
                        <a:rPr baseline="30000"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</a:t>
                      </a:r>
                      <a:endParaRPr baseline="30000"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Location (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LR 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χ</a:t>
                      </a:r>
                      <a:r>
                        <a:rPr baseline="30000"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G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-test</a:t>
                      </a:r>
                      <a:r>
                        <a:rPr baseline="30000"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)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Outcome vs. 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Attendance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Outcome vs. 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Attendance</a:t>
                      </a:r>
                      <a:r>
                        <a:rPr baseline="30000"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</a:t>
                      </a:r>
                      <a:endParaRPr baseline="30000"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Attendance</a:t>
                      </a:r>
                      <a:r>
                        <a:rPr baseline="30000"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2</a:t>
                      </a: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(Fisher’s)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statistic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53.11884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39.22969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39.59474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13.31843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10.3073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p-value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&lt; 0.0000001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0.000000006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0.000000003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0.001282152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0.001325053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0.001299138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Signif. code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***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***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***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**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**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**</a:t>
                      </a:r>
                      <a:endParaRPr sz="21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8" name="Google Shape;158;p28"/>
          <p:cNvSpPr txBox="1"/>
          <p:nvPr>
            <p:ph type="title"/>
          </p:nvPr>
        </p:nvSpPr>
        <p:spPr>
          <a:xfrm>
            <a:off x="82350" y="3766650"/>
            <a:ext cx="8979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1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r>
              <a:rPr lang="en" sz="21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Neutral and away games grouped together</a:t>
            </a:r>
            <a:endParaRPr sz="21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1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lang="en" sz="21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Attended draws counted as losses, non-attended draws counted as wins</a:t>
            </a:r>
            <a:endParaRPr sz="21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4-5. χ</a:t>
            </a:r>
            <a:r>
              <a:rPr baseline="30000"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-tests of independence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,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LR χ</a:t>
            </a:r>
            <a:r>
              <a:rPr baseline="30000"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lang="en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G-test, Fisher’s exact test</a:t>
            </a:r>
            <a:endParaRPr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Conclusions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Location is the most significant variable overall (see #4) ✓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1" marL="9144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○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Season is also significant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Most teams did </a:t>
            </a:r>
            <a:r>
              <a:rPr lang="en" sz="2550" u="sng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not</a:t>
            </a: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perform differently before and after the pandemic ✗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1" marL="9144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○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Exceptions: MVB (p = 0.04106) </a:t>
            </a: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and</a:t>
            </a: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SB (p = 0.04518), 2020 vs. 2021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WVB did better, MBB had no difference, SB did worse (not significant) ✓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Teams did better at home (p &lt; 0.00000001) ✓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Teams did better when I attended (p = 0.001310144) ✓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00"/>
              <a:buFont typeface="Bebas Neue"/>
              <a:buAutoNum type="arabicPeriod"/>
            </a:pPr>
            <a:r>
              <a:rPr lang="en" sz="25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see #4, performance between seasons being different also makes sense</a:t>
            </a:r>
            <a:endParaRPr sz="25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00"/>
              <a:buFont typeface="Bebas Neue"/>
              <a:buChar char="○"/>
            </a:pPr>
            <a:r>
              <a:rPr lang="en" sz="25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Other variables (previous match, match length, month) being statistically significant for individual programs is interesting</a:t>
            </a:r>
            <a:endParaRPr sz="25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00"/>
              <a:buFont typeface="Bebas Neue"/>
              <a:buAutoNum type="arabicPeriod"/>
            </a:pPr>
            <a:r>
              <a:rPr lang="en" sz="25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This is interesting because I expected training restrictions, strength &amp; conditioning, match conditions (e.g., no fans), etc. to be different, but it makes sense that they are not statistically significant at α = 0.05</a:t>
            </a:r>
            <a:endParaRPr sz="25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00"/>
              <a:buFont typeface="Bebas Neue"/>
              <a:buAutoNum type="arabicPeriod"/>
            </a:pPr>
            <a:r>
              <a:rPr lang="en" sz="25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This was expected as I followed all the teams before and after</a:t>
            </a:r>
            <a:endParaRPr sz="25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00"/>
              <a:buFont typeface="Bebas Neue"/>
              <a:buChar char="○"/>
            </a:pPr>
            <a:r>
              <a:rPr lang="en" sz="25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Softball getting “worse” could be attributed to non-con scheduling</a:t>
            </a:r>
            <a:endParaRPr sz="25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00"/>
              <a:buFont typeface="Bebas Neue"/>
              <a:buAutoNum type="arabicPeriod"/>
            </a:pPr>
            <a:r>
              <a:rPr lang="en" sz="25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This makes sense, most teams perform better at home</a:t>
            </a:r>
            <a:endParaRPr sz="25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5.</a:t>
            </a:r>
            <a:endParaRPr sz="26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8" name="Google Shape;178;p31" title="video-87fe0e53-95ee-4b02-95d2-00d0f44b6a2f-166310806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588" y="0"/>
            <a:ext cx="4114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Background/Motivations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●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Uniqueness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○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only one previous known statistical analysis on these data had been performed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●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personal interest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●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Existing dataset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●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More time for questions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Randomness and independence assumptions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●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my attendance of matches was not random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○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Intuitively, fans attend matches if they want to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○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Likelihood of attendance may be dependent on past attendance, gameday promotions/giveaways, distance, etc.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●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Team performance is likely not independent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○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Performance in a given match may depend on previous matches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●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However, it appears these assumptions are not “badly” violated.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Improvements made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475"/>
            <a:ext cx="85206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900"/>
              <a:buFont typeface="Bebas Neue"/>
              <a:buChar char="●"/>
            </a:pPr>
            <a:r>
              <a:rPr lang="en" sz="2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Further analysis on</a:t>
            </a:r>
            <a:r>
              <a:rPr lang="en" sz="2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the underlying reasons for results ✓</a:t>
            </a:r>
            <a:endParaRPr sz="2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900"/>
              <a:buFont typeface="Bebas Neue"/>
              <a:buChar char="●"/>
            </a:pPr>
            <a:r>
              <a:rPr lang="en" sz="2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Reviewing test assumptions (randomness, independence, etc.)</a:t>
            </a:r>
            <a:r>
              <a:rPr lang="en" sz="2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✓</a:t>
            </a:r>
            <a:endParaRPr sz="2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900"/>
              <a:buFont typeface="Bebas Neue"/>
              <a:buChar char="●"/>
            </a:pPr>
            <a:r>
              <a:rPr lang="en" sz="2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Updating dataset and results with new data</a:t>
            </a:r>
            <a:endParaRPr sz="2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Future improvements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50"/>
              <a:buFont typeface="Bebas Neue"/>
              <a:buChar char="●"/>
            </a:pPr>
            <a:r>
              <a:rPr lang="en" sz="23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Adding other variables and interaction terms</a:t>
            </a:r>
            <a:endParaRPr sz="23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78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50"/>
              <a:buFont typeface="Bebas Neue"/>
              <a:buChar char="○"/>
            </a:pPr>
            <a:r>
              <a:rPr lang="en" sz="23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Private vs. public, days since previous game, date, time, duration, “official” attendance, national poll rankings, distance from campus, distance travelled, ticket price, whether there was a promotion/giveaway, etc.</a:t>
            </a:r>
            <a:endParaRPr sz="23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50"/>
              <a:buFont typeface="Bebas Neue"/>
              <a:buChar char="●"/>
            </a:pPr>
            <a:r>
              <a:rPr lang="en" sz="23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Tests on non-conference and conference records instead of overall record</a:t>
            </a:r>
            <a:endParaRPr sz="23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50"/>
              <a:buFont typeface="Bebas Neue"/>
              <a:buChar char="●"/>
            </a:pPr>
            <a:r>
              <a:rPr lang="en" sz="23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Adding non-head-to-head teams (with final ranking/position as outcome)</a:t>
            </a:r>
            <a:endParaRPr sz="23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50"/>
              <a:buFont typeface="Bebas Neue"/>
              <a:buChar char="●"/>
            </a:pPr>
            <a:r>
              <a:rPr lang="en" sz="23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Researching how to code draws in Glm for soccer</a:t>
            </a:r>
            <a:endParaRPr sz="23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50"/>
              <a:buFont typeface="Bebas Neue"/>
              <a:buChar char="●"/>
            </a:pPr>
            <a:r>
              <a:rPr lang="en" sz="23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Predictive analytics (CART, random forest, etc.), machine learning</a:t>
            </a:r>
            <a:endParaRPr sz="23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50"/>
              <a:buFont typeface="Bebas Neue"/>
              <a:buChar char="●"/>
            </a:pPr>
            <a:r>
              <a:rPr lang="en" sz="23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Time-series analysis</a:t>
            </a:r>
            <a:endParaRPr sz="23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060" y="568675"/>
            <a:ext cx="3044952" cy="393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9535" y="568675"/>
            <a:ext cx="3044952" cy="393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" y="568675"/>
            <a:ext cx="3044952" cy="394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465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78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6340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2003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44228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53865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240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4615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0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72315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6765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16565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38115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59240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705165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227290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50965" y="4509750"/>
            <a:ext cx="484631" cy="6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59375" y="4514410"/>
            <a:ext cx="484631" cy="62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182283" y="4514410"/>
            <a:ext cx="484631" cy="62443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Spring 2022 Project report (3 pages) and Code Appendix (19 pages)</a:t>
            </a:r>
            <a:endParaRPr sz="27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References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3500"/>
              <a:buFont typeface="Bebas Neue"/>
              <a:buAutoNum type="arabicPeriod"/>
            </a:pPr>
            <a:r>
              <a:rPr lang="en" sz="3500" u="sng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LoyolaRamblers.com</a:t>
            </a:r>
            <a:r>
              <a:rPr lang="en" sz="35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(and its thousands of subpages)</a:t>
            </a:r>
            <a:endParaRPr sz="35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3500"/>
              <a:buFont typeface="Bebas Neue"/>
              <a:buAutoNum type="arabicPeriod"/>
            </a:pPr>
            <a:r>
              <a:rPr lang="en" sz="35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Other teams’ athletics websites (to verify older matches and conference affiliations)</a:t>
            </a:r>
            <a:endParaRPr sz="35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3500"/>
              <a:buFont typeface="Bebas Neue"/>
              <a:buAutoNum type="arabicPeriod"/>
            </a:pPr>
            <a:r>
              <a:rPr lang="en" sz="35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Wikipedia (to verify conference affiliations)</a:t>
            </a:r>
            <a:endParaRPr sz="35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ctrTitle"/>
          </p:nvPr>
        </p:nvSpPr>
        <p:spPr>
          <a:xfrm>
            <a:off x="0" y="1920240"/>
            <a:ext cx="27432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Questions?</a:t>
            </a:r>
            <a:endParaRPr sz="50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440776"/>
            <a:ext cx="6089100" cy="405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Criteria for Dataset inclusion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●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All matches between August 19, 2016 and September 12, 2022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●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Loyola Ramblers’ programs playing “head-to-head” competition include women’s softball (SB) and both women’s and men’s soccer (WSOC, MSOC), volleyball (WVB, MVB), and basketball (WBB, MBB)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800"/>
              <a:buFont typeface="Bebas Neue"/>
              <a:buChar char="○"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Women’s and men’s Cross country, track &amp; field, golf, and spirit teams excluded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Variables included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42603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Team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Season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Type (regular season</a:t>
            </a: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, conference Tournament, </a:t>
            </a: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postseason, etc.)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Location (home, away, or neutral)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Opponent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Opponent conference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Outcome (win, draw, or loss)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4572000" y="1152475"/>
            <a:ext cx="42603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Day of week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Month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Score for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Score against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Length (regulation vs. overtime, etc.)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Outcome of previous game 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Win/loss streak prior to game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300"/>
              <a:buFont typeface="Bebas Neue"/>
              <a:buChar char="●"/>
            </a:pPr>
            <a:r>
              <a:rPr lang="en" sz="23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Whether or not I attended</a:t>
            </a:r>
            <a:endParaRPr sz="23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Exploratory Data Analysis (EDA)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●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All data were compiled manually in excel then read into R as a .csv file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○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n = 1,203 games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●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Variables selected from those easily available online</a:t>
            </a:r>
            <a:r>
              <a:rPr baseline="30000"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baseline="30000"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●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Conference at time of game recorded</a:t>
            </a:r>
            <a:r>
              <a:rPr baseline="30000"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2, 3</a:t>
            </a:r>
            <a:endParaRPr baseline="30000"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●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different conferences per sport</a:t>
            </a:r>
            <a:r>
              <a:rPr baseline="30000"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baseline="30000"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●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Accuracy checks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○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missing data (none)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○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impossible values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○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similar values (Northern Iowa vs. Northern Illinois, MVC vs. MAC, etc.)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Hypotheses/Research Questions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Which variable(s) are the most significant for each team?  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Did each team perform differently during the seasons before, after, and the successive season after the onset of the COVID-19 pandemic?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Did teams perform differently before and after a head coaching change?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1" marL="9144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Char char="○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WVB (after 2017), SB (after 2019), MBB (after 2020-21)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Do teams perform differently at home than away/Neutral?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550"/>
              <a:buFont typeface="Bebas Neue"/>
              <a:buAutoNum type="arabicPeriod"/>
            </a:pPr>
            <a:r>
              <a:rPr lang="en" sz="255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Do teams perform differently when I attend?</a:t>
            </a:r>
            <a:endParaRPr sz="255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Predictions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700"/>
              <a:buFont typeface="Bebas Neue"/>
              <a:buAutoNum type="arabicPeriod"/>
            </a:pPr>
            <a:r>
              <a:rPr lang="en" sz="27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Location is significant</a:t>
            </a:r>
            <a:endParaRPr sz="27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700"/>
              <a:buFont typeface="Bebas Neue"/>
              <a:buChar char="○"/>
            </a:pPr>
            <a:r>
              <a:rPr lang="en" sz="27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Season and win/loss streak may be significant</a:t>
            </a:r>
            <a:endParaRPr sz="27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700"/>
              <a:buFont typeface="Bebas Neue"/>
              <a:buAutoNum type="arabicPeriod"/>
            </a:pPr>
            <a:r>
              <a:rPr lang="en" sz="27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27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eams generally performed differently in each of the three seasons</a:t>
            </a:r>
            <a:endParaRPr sz="27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700"/>
              <a:buFont typeface="Bebas Neue"/>
              <a:buAutoNum type="arabicPeriod"/>
            </a:pPr>
            <a:r>
              <a:rPr lang="en" sz="27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WVB did better, SB and MBB had no statistically significant difference</a:t>
            </a:r>
            <a:endParaRPr sz="27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700"/>
              <a:buFont typeface="Bebas Neue"/>
              <a:buAutoNum type="arabicPeriod"/>
            </a:pPr>
            <a:r>
              <a:rPr lang="en" sz="27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Teams perform better at home than away</a:t>
            </a:r>
            <a:endParaRPr sz="27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DB913"/>
              </a:buClr>
              <a:buSzPts val="2700"/>
              <a:buFont typeface="Bebas Neue"/>
              <a:buAutoNum type="arabicPeriod"/>
            </a:pPr>
            <a:r>
              <a:rPr lang="en" sz="27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27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eams perform better when I attend</a:t>
            </a:r>
            <a:endParaRPr sz="27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Analyses performed</a:t>
            </a:r>
            <a:endParaRPr sz="39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65700" y="1152475"/>
            <a:ext cx="841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1.	GLM (stepwise selection with AIC, both directions)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2-3.</a:t>
            </a: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(a lot of) Two-proportion z-tests (α = 0.05)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4-5.</a:t>
            </a: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i="1"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χ</a:t>
            </a:r>
            <a:r>
              <a:rPr baseline="30000"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-tests of independence (α = 0.01)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5. likelihood ratio χ</a:t>
            </a:r>
            <a:r>
              <a:rPr baseline="30000"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lang="en" sz="2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 G-test, Fisher’s exact test</a:t>
            </a:r>
            <a:endParaRPr sz="2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p21"/>
          <p:cNvGraphicFramePr/>
          <p:nvPr/>
        </p:nvGraphicFramePr>
        <p:xfrm>
          <a:off x="228625" y="29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{671E28AE-3E70-472E-A2F3-073D20613358}</a:tableStyleId>
              </a:tblPr>
              <a:tblGrid>
                <a:gridCol w="868675"/>
                <a:gridCol w="868675"/>
                <a:gridCol w="868675"/>
                <a:gridCol w="868675"/>
                <a:gridCol w="868675"/>
                <a:gridCol w="868675"/>
                <a:gridCol w="868675"/>
                <a:gridCol w="868675"/>
                <a:gridCol w="868675"/>
                <a:gridCol w="868675"/>
              </a:tblGrid>
              <a:tr h="41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(No MSOC or WSOC)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Season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Type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Location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Month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Match Length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Previous Outcome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Win/loss streak #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Did I 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a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ttend?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Steps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WVB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’</a:t>
                      </a: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17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, (2)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Home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, N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8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WVB*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0.023603</a:t>
                      </a:r>
                      <a:endParaRPr b="1" sz="1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8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WBB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</a:t>
                      </a:r>
                      <a:r>
                        <a:rPr b="1"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)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0.080987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7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WBB*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Home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, N</a:t>
                      </a:r>
                      <a:endParaRPr b="1" sz="1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0.008321</a:t>
                      </a:r>
                      <a:endParaRPr b="1" sz="1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6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MBB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</a:t>
                      </a:r>
                      <a:r>
                        <a:rPr b="1"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3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)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Home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, N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0.084409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8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MBB*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Home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, N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0.121238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8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MVB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(0)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Regular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4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, </a:t>
                      </a: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 sets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0.055525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5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SoftBall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Home</a:t>
                      </a: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, </a:t>
                      </a: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N</a:t>
                      </a:r>
                      <a:endParaRPr sz="1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0.017802</a:t>
                      </a:r>
                      <a:endParaRPr b="1" sz="1800" u="sng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DB913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9</a:t>
                      </a:r>
                      <a:endParaRPr sz="1800">
                        <a:solidFill>
                          <a:srgbClr val="FDB913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B9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4" name="Google Shape;104;p21"/>
          <p:cNvSpPr txBox="1"/>
          <p:nvPr/>
        </p:nvSpPr>
        <p:spPr>
          <a:xfrm>
            <a:off x="137100" y="4681800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DB913"/>
                </a:solidFill>
                <a:latin typeface="Bebas Neue"/>
                <a:ea typeface="Bebas Neue"/>
                <a:cs typeface="Bebas Neue"/>
                <a:sym typeface="Bebas Neue"/>
              </a:rPr>
              <a:t>*Without season variable	Score was excluded from all, opponent and conference were excluded from some</a:t>
            </a:r>
            <a:endParaRPr sz="1800">
              <a:solidFill>
                <a:srgbClr val="FDB91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